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263" r:id="rId6"/>
    <p:sldId id="257" r:id="rId7"/>
    <p:sldId id="258" r:id="rId8"/>
    <p:sldId id="260" r:id="rId9"/>
    <p:sldId id="261" r:id="rId10"/>
    <p:sldId id="278" r:id="rId11"/>
    <p:sldId id="262" r:id="rId12"/>
    <p:sldId id="264" r:id="rId13"/>
    <p:sldId id="267" r:id="rId14"/>
    <p:sldId id="266" r:id="rId15"/>
    <p:sldId id="265" r:id="rId16"/>
    <p:sldId id="268" r:id="rId17"/>
    <p:sldId id="273" r:id="rId18"/>
    <p:sldId id="274" r:id="rId19"/>
    <p:sldId id="275" r:id="rId20"/>
    <p:sldId id="269" r:id="rId21"/>
    <p:sldId id="276" r:id="rId22"/>
    <p:sldId id="277" r:id="rId23"/>
    <p:sldId id="270" r:id="rId24"/>
    <p:sldId id="271"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144" autoAdjust="0"/>
  </p:normalViewPr>
  <p:slideViewPr>
    <p:cSldViewPr snapToGrid="0" showGuides="1">
      <p:cViewPr varScale="1">
        <p:scale>
          <a:sx n="58" d="100"/>
          <a:sy n="58" d="100"/>
        </p:scale>
        <p:origin x="1526" y="53"/>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1/29/2024</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v.uk/guidance/accessibility-requirements-for-public-sector-websites-and-app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ur-lex.europa.eu/legal-content/EN/TXT/?uri=CELEX%3A32019L088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18</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21</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4</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endParaRPr lang="en-US" sz="1200" dirty="0"/>
          </a:p>
          <a:p>
            <a:pPr marL="171450" indent="-171450">
              <a:buFont typeface="Arial" panose="020B0604020202020204" pitchFamily="34" charset="0"/>
              <a:buChar char="•"/>
            </a:pPr>
            <a:r>
              <a:rPr lang="en-US" sz="1200" dirty="0"/>
              <a:t>Accessible Rich Internet Applications (ARIA)</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ISO Standards:</a:t>
            </a:r>
          </a:p>
          <a:p>
            <a:pPr marL="171450" lvl="0" indent="-171450">
              <a:buFont typeface="Arial" panose="020B0604020202020204" pitchFamily="34" charset="0"/>
              <a:buChar char="•"/>
            </a:pPr>
            <a:r>
              <a:rPr lang="en-US" sz="1200" dirty="0"/>
              <a:t>ISO/IEC Guide 71: Guide for addressing accessibility in standards</a:t>
            </a:r>
          </a:p>
          <a:p>
            <a:pPr marL="171450" lvl="0" indent="-171450">
              <a:buFont typeface="Arial" panose="020B0604020202020204" pitchFamily="34" charset="0"/>
              <a:buChar char="•"/>
            </a:pPr>
            <a:r>
              <a:rPr lang="en-US" sz="1200" dirty="0"/>
              <a:t>ISO/TR 22411: Ergonomics data for use in the application of ISO/IEC Guide 71:2014</a:t>
            </a:r>
          </a:p>
          <a:p>
            <a:pPr marL="171450" lvl="0" indent="-171450">
              <a:buFont typeface="Arial" panose="020B0604020202020204" pitchFamily="34" charset="0"/>
              <a:buChar char="•"/>
            </a:pPr>
            <a:r>
              <a:rPr lang="en-US" sz="1200" dirty="0"/>
              <a:t>ISO 30071-1: Digital accessibility standard</a:t>
            </a:r>
          </a:p>
          <a:p>
            <a:pPr marL="171450" lvl="0" indent="-171450">
              <a:buFont typeface="Arial" panose="020B0604020202020204" pitchFamily="34" charset="0"/>
              <a:buChar char="•"/>
            </a:pPr>
            <a:r>
              <a:rPr lang="en-US" sz="1200" dirty="0"/>
              <a:t>ISO 21542: Building construction — Accessibility and usability of the built environment</a:t>
            </a:r>
          </a:p>
          <a:p>
            <a:pPr marL="171450" lvl="0" indent="-171450">
              <a:buFont typeface="Arial" panose="020B0604020202020204" pitchFamily="34" charset="0"/>
              <a:buChar cha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Americans with Disabilities Act (ADA)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508 of the Rehabilitation Act of 1973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Section 255 of the Communications Act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US Guidelines/Standards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Accessible Electronic Documents Community of Practice (AED COP) – Guidelines and testing instructions for ensuring accessible documents that are Section 508 compliant.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hlinkClick r:id="rId3"/>
              </a:rPr>
              <a:t>Understanding accessibility requirements for public sector bodies - GOV.UK (www.gov.uk)</a:t>
            </a:r>
            <a:r>
              <a:rPr lang="en-US" dirty="0"/>
              <a:t>: </a:t>
            </a:r>
            <a:r>
              <a:rPr lang="en-US" sz="1200" dirty="0"/>
              <a:t>https://www.gov.uk/guidance/accessibility-requirements-for-public-sector-websites-and-apps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algn="l"/>
            <a:r>
              <a:rPr lang="en-US" b="0" i="0" dirty="0">
                <a:solidFill>
                  <a:srgbClr val="000000"/>
                </a:solidFill>
                <a:effectLst/>
                <a:latin typeface="Arial" panose="020B0604020202020204" pitchFamily="34" charset="0"/>
              </a:rPr>
              <a:t>The </a:t>
            </a:r>
            <a:r>
              <a:rPr lang="en-US" b="0" i="0" dirty="0">
                <a:solidFill>
                  <a:srgbClr val="000000"/>
                </a:solidFill>
                <a:effectLst/>
                <a:latin typeface="Arial" panose="020B0604020202020204" pitchFamily="34" charset="0"/>
                <a:hlinkClick r:id="rId4"/>
              </a:rPr>
              <a:t>European Accessibility Act (EAA)</a:t>
            </a:r>
            <a:r>
              <a:rPr lang="en-US" b="0" i="0" dirty="0">
                <a:solidFill>
                  <a:srgbClr val="000000"/>
                </a:solidFill>
                <a:effectLst/>
                <a:latin typeface="Arial" panose="020B0604020202020204" pitchFamily="34" charset="0"/>
              </a:rPr>
              <a:t> is an EU directive that establishes binding accessibility targets that must be met by many different types of products and services to strengthen the rights of people with disabilities to access goods and services, including </a:t>
            </a:r>
            <a:r>
              <a:rPr lang="en-US" b="0" i="0" dirty="0" err="1">
                <a:solidFill>
                  <a:srgbClr val="000000"/>
                </a:solidFill>
                <a:effectLst/>
                <a:latin typeface="Arial" panose="020B0604020202020204" pitchFamily="34" charset="0"/>
              </a:rPr>
              <a:t>ebooks</a:t>
            </a:r>
            <a:r>
              <a:rPr lang="en-US" b="0" i="0" dirty="0">
                <a:solidFill>
                  <a:srgbClr val="000000"/>
                </a:solidFill>
                <a:effectLst/>
                <a:latin typeface="Arial" panose="020B0604020202020204" pitchFamily="34" charset="0"/>
              </a:rPr>
              <a:t>, dedicated reading software, </a:t>
            </a:r>
            <a:r>
              <a:rPr lang="en-US" b="0" i="0" dirty="0" err="1">
                <a:solidFill>
                  <a:srgbClr val="000000"/>
                </a:solidFill>
                <a:effectLst/>
                <a:latin typeface="Arial" panose="020B0604020202020204" pitchFamily="34" charset="0"/>
              </a:rPr>
              <a:t>ereading</a:t>
            </a:r>
            <a:r>
              <a:rPr lang="en-US" b="0" i="0" dirty="0">
                <a:solidFill>
                  <a:srgbClr val="000000"/>
                </a:solidFill>
                <a:effectLst/>
                <a:latin typeface="Arial" panose="020B0604020202020204" pitchFamily="34" charset="0"/>
              </a:rPr>
              <a:t> devices, and ecommerce.</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The EAA has been approved on 27 June 2019, should be implemented by EU Member States within 28 June 2022 and will enter in force from 28 June 2025.</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r>
              <a:rPr lang="en-US" sz="1600" b="0" dirty="0"/>
              <a:t>VGAR – Visa Global Accessibility Requirements</a:t>
            </a:r>
          </a:p>
          <a:p>
            <a:pPr marL="742950" lvl="1" indent="-285750"/>
            <a:r>
              <a:rPr lang="en-US" sz="1600" b="0" dirty="0"/>
              <a:t>Section 508 ICT Testing Baseline for Web</a:t>
            </a:r>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673568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01/31/2024</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NDC London 2024</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01/31/2024</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NDC London 2024</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01/31/2024</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NDC London 2024</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01/31/2024</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NDC London 2024</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01/31/2024</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NDC London 2024</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01/31/2024</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NDC London 2024</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w3.org/WAI/policies/" TargetMode="External"/><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visa.com/pages/accessibilit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ictbaseline.access-board.gov/"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NDC London 2024</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996AC0-21F1-B985-DAAE-5D76E1AA4A10}"/>
              </a:ext>
            </a:extLst>
          </p:cNvPr>
          <p:cNvSpPr>
            <a:spLocks noGrp="1"/>
          </p:cNvSpPr>
          <p:nvPr>
            <p:ph type="dt" sz="half" idx="10"/>
          </p:nvPr>
        </p:nvSpPr>
        <p:spPr>
          <a:xfrm>
            <a:off x="367553" y="6356350"/>
            <a:ext cx="3639672"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17B074A5-98EC-CE59-1931-B080C59DFBC3}"/>
              </a:ext>
            </a:extLst>
          </p:cNvPr>
          <p:cNvSpPr>
            <a:spLocks noGrp="1"/>
          </p:cNvSpPr>
          <p:nvPr>
            <p:ph type="ftr" sz="quarter" idx="11"/>
          </p:nvPr>
        </p:nvSpPr>
        <p:spPr>
          <a:xfrm>
            <a:off x="3332629" y="6356350"/>
            <a:ext cx="5459508"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3"/>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4"/>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5"/>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8D0D7DD0-71E5-5756-BB3B-946778339DEA}"/>
              </a:ext>
            </a:extLst>
          </p:cNvPr>
          <p:cNvSpPr>
            <a:spLocks noGrp="1"/>
          </p:cNvSpPr>
          <p:nvPr>
            <p:ph type="dt" sz="half" idx="10"/>
          </p:nvPr>
        </p:nvSpPr>
        <p:spPr>
          <a:xfrm>
            <a:off x="313764" y="6356350"/>
            <a:ext cx="3693459"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9915604B-F387-22F9-9E61-EB0295B45165}"/>
              </a:ext>
            </a:extLst>
          </p:cNvPr>
          <p:cNvSpPr>
            <a:spLocks noGrp="1"/>
          </p:cNvSpPr>
          <p:nvPr>
            <p:ph type="ftr" sz="quarter" idx="11"/>
          </p:nvPr>
        </p:nvSpPr>
        <p:spPr>
          <a:xfrm>
            <a:off x="3251946" y="6356350"/>
            <a:ext cx="5540189"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B5F58E7F-D0A1-6DF7-93FF-1630A9BAEE99}"/>
              </a:ext>
            </a:extLst>
          </p:cNvPr>
          <p:cNvSpPr>
            <a:spLocks noGrp="1"/>
          </p:cNvSpPr>
          <p:nvPr>
            <p:ph type="dt" sz="half" idx="10"/>
          </p:nvPr>
        </p:nvSpPr>
        <p:spPr>
          <a:xfrm>
            <a:off x="340658" y="6356350"/>
            <a:ext cx="3729317"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0DF8177-F530-F2FB-45E1-3D7E298ABE07}"/>
              </a:ext>
            </a:extLst>
          </p:cNvPr>
          <p:cNvSpPr>
            <a:spLocks noGrp="1"/>
          </p:cNvSpPr>
          <p:nvPr>
            <p:ph type="ftr" sz="quarter" idx="11"/>
          </p:nvPr>
        </p:nvSpPr>
        <p:spPr>
          <a:xfrm>
            <a:off x="3292288" y="6356350"/>
            <a:ext cx="5593976" cy="365125"/>
          </a:xfrm>
        </p:spPr>
        <p:txBody>
          <a:bodyPr/>
          <a:lstStyle/>
          <a:p>
            <a:r>
              <a:rPr lang="en-US" b="1">
                <a:solidFill>
                  <a:schemeClr val="bg1"/>
                </a:solidFill>
              </a:rPr>
              <a:t>NDC London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4B4B158-99E6-F6CB-3565-050DB0863637}"/>
              </a:ext>
            </a:extLst>
          </p:cNvPr>
          <p:cNvSpPr>
            <a:spLocks noGrp="1"/>
          </p:cNvSpPr>
          <p:nvPr>
            <p:ph type="dt" sz="half" idx="10"/>
          </p:nvPr>
        </p:nvSpPr>
        <p:spPr>
          <a:xfrm>
            <a:off x="295835" y="6356350"/>
            <a:ext cx="3729318"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4B4643C4-F083-BD81-6E79-6A9BEF216799}"/>
              </a:ext>
            </a:extLst>
          </p:cNvPr>
          <p:cNvSpPr>
            <a:spLocks noGrp="1"/>
          </p:cNvSpPr>
          <p:nvPr>
            <p:ph type="ftr" sz="quarter" idx="11"/>
          </p:nvPr>
        </p:nvSpPr>
        <p:spPr>
          <a:xfrm>
            <a:off x="3225052" y="6356350"/>
            <a:ext cx="5593977"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a:t>
            </a:r>
            <a:r>
              <a:rPr lang="en-US" dirty="0" err="1"/>
              <a:t>DevTools</a:t>
            </a:r>
            <a:endParaRPr lang="en-US" dirty="0"/>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1A8B710C-63D1-DE68-74A2-3447E161D282}"/>
              </a:ext>
            </a:extLst>
          </p:cNvPr>
          <p:cNvSpPr>
            <a:spLocks noGrp="1"/>
          </p:cNvSpPr>
          <p:nvPr>
            <p:ph type="dt" sz="half" idx="10"/>
          </p:nvPr>
        </p:nvSpPr>
        <p:spPr>
          <a:xfrm>
            <a:off x="367552" y="6356350"/>
            <a:ext cx="3675529"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1B241271-3A59-BCE1-237D-E2B236E091B2}"/>
              </a:ext>
            </a:extLst>
          </p:cNvPr>
          <p:cNvSpPr>
            <a:spLocks noGrp="1"/>
          </p:cNvSpPr>
          <p:nvPr>
            <p:ph type="ftr" sz="quarter" idx="11"/>
          </p:nvPr>
        </p:nvSpPr>
        <p:spPr>
          <a:xfrm>
            <a:off x="3332629" y="6356350"/>
            <a:ext cx="5513294"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B4828DC4-0651-1FD5-67D1-B99584FF9B28}"/>
              </a:ext>
            </a:extLst>
          </p:cNvPr>
          <p:cNvSpPr>
            <a:spLocks noGrp="1"/>
          </p:cNvSpPr>
          <p:nvPr>
            <p:ph type="dt" sz="half" idx="10"/>
          </p:nvPr>
        </p:nvSpPr>
        <p:spPr>
          <a:xfrm>
            <a:off x="412376"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2FAEA0B3-F491-0923-50E2-19E78D26E36E}"/>
              </a:ext>
            </a:extLst>
          </p:cNvPr>
          <p:cNvSpPr>
            <a:spLocks noGrp="1"/>
          </p:cNvSpPr>
          <p:nvPr>
            <p:ph type="ftr" sz="quarter" idx="11"/>
          </p:nvPr>
        </p:nvSpPr>
        <p:spPr>
          <a:xfrm>
            <a:off x="3399864"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7454507-4482-987C-A8FE-5F2140D51825}"/>
              </a:ext>
            </a:extLst>
          </p:cNvPr>
          <p:cNvSpPr>
            <a:spLocks noGrp="1"/>
          </p:cNvSpPr>
          <p:nvPr>
            <p:ph type="dt" sz="half" idx="10"/>
          </p:nvPr>
        </p:nvSpPr>
        <p:spPr>
          <a:xfrm>
            <a:off x="313765" y="6356350"/>
            <a:ext cx="3810000"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11CD1376-F5E8-72F3-9DA4-830B9BE48A36}"/>
              </a:ext>
            </a:extLst>
          </p:cNvPr>
          <p:cNvSpPr>
            <a:spLocks noGrp="1"/>
          </p:cNvSpPr>
          <p:nvPr>
            <p:ph type="ftr" sz="quarter" idx="11"/>
          </p:nvPr>
        </p:nvSpPr>
        <p:spPr>
          <a:xfrm>
            <a:off x="3251948" y="6356350"/>
            <a:ext cx="5715000"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DD05548B-946B-7F3B-8F6B-E29E022244F7}"/>
              </a:ext>
            </a:extLst>
          </p:cNvPr>
          <p:cNvSpPr>
            <a:spLocks noGrp="1"/>
          </p:cNvSpPr>
          <p:nvPr>
            <p:ph type="dt" sz="half" idx="10"/>
          </p:nvPr>
        </p:nvSpPr>
        <p:spPr>
          <a:xfrm>
            <a:off x="376518" y="6356350"/>
            <a:ext cx="3603811"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F9B9069D-4342-C54C-73C8-7D1BFFC5A3A7}"/>
              </a:ext>
            </a:extLst>
          </p:cNvPr>
          <p:cNvSpPr>
            <a:spLocks noGrp="1"/>
          </p:cNvSpPr>
          <p:nvPr>
            <p:ph type="ftr" sz="quarter" idx="11"/>
          </p:nvPr>
        </p:nvSpPr>
        <p:spPr>
          <a:xfrm>
            <a:off x="3346076" y="6356350"/>
            <a:ext cx="5405717" cy="365125"/>
          </a:xfrm>
        </p:spPr>
        <p:txBody>
          <a:bodyPr/>
          <a:lstStyle/>
          <a:p>
            <a:r>
              <a:rPr lang="en-US" b="1">
                <a:solidFill>
                  <a:schemeClr val="bg1"/>
                </a:solidFill>
              </a:rPr>
              <a:t>NDC London 2024</a:t>
            </a:r>
            <a:endParaRPr lang="en-US" b="1" dirty="0">
              <a:solidFill>
                <a:schemeClr val="bg1"/>
              </a:solidFill>
            </a:endParaRPr>
          </a:p>
        </p:txBody>
      </p:sp>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4621FDCC-76EA-92E0-0B77-6DDA72DA0E71}"/>
              </a:ext>
            </a:extLst>
          </p:cNvPr>
          <p:cNvSpPr>
            <a:spLocks noGrp="1"/>
          </p:cNvSpPr>
          <p:nvPr>
            <p:ph type="dt" sz="half" idx="10"/>
          </p:nvPr>
        </p:nvSpPr>
        <p:spPr>
          <a:xfrm>
            <a:off x="322728" y="6356350"/>
            <a:ext cx="3720353"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29066A46-5D15-63CB-2CF1-89537C4808FF}"/>
              </a:ext>
            </a:extLst>
          </p:cNvPr>
          <p:cNvSpPr>
            <a:spLocks noGrp="1"/>
          </p:cNvSpPr>
          <p:nvPr>
            <p:ph type="ftr" sz="quarter" idx="11"/>
          </p:nvPr>
        </p:nvSpPr>
        <p:spPr>
          <a:xfrm>
            <a:off x="3265393" y="6356350"/>
            <a:ext cx="5580530"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EDE2E463-FE54-9E2A-45B8-FD73699D820E}"/>
              </a:ext>
            </a:extLst>
          </p:cNvPr>
          <p:cNvSpPr>
            <a:spLocks noGrp="1"/>
          </p:cNvSpPr>
          <p:nvPr>
            <p:ph type="dt" sz="half" idx="10"/>
          </p:nvPr>
        </p:nvSpPr>
        <p:spPr>
          <a:xfrm>
            <a:off x="358588" y="6356350"/>
            <a:ext cx="3720353"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2EB4D493-5635-0F50-18B7-F84656A227C6}"/>
              </a:ext>
            </a:extLst>
          </p:cNvPr>
          <p:cNvSpPr>
            <a:spLocks noGrp="1"/>
          </p:cNvSpPr>
          <p:nvPr>
            <p:ph type="ftr" sz="quarter" idx="11"/>
          </p:nvPr>
        </p:nvSpPr>
        <p:spPr>
          <a:xfrm>
            <a:off x="3319182" y="6356350"/>
            <a:ext cx="5580530"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a:xfrm>
            <a:off x="385482" y="6356350"/>
            <a:ext cx="366656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a:xfrm>
            <a:off x="3359523"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8967E9F-E8AF-7E7F-6DD1-DE7D295C7303}"/>
              </a:ext>
            </a:extLst>
          </p:cNvPr>
          <p:cNvSpPr>
            <a:spLocks noGrp="1"/>
          </p:cNvSpPr>
          <p:nvPr>
            <p:ph type="dt" sz="half" idx="10"/>
          </p:nvPr>
        </p:nvSpPr>
        <p:spPr>
          <a:xfrm>
            <a:off x="358588" y="6356350"/>
            <a:ext cx="3666565"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3BB9EE91-92A2-0AAA-C2E0-62ABD16B4AEE}"/>
              </a:ext>
            </a:extLst>
          </p:cNvPr>
          <p:cNvSpPr>
            <a:spLocks noGrp="1"/>
          </p:cNvSpPr>
          <p:nvPr>
            <p:ph type="ftr" sz="quarter" idx="11"/>
          </p:nvPr>
        </p:nvSpPr>
        <p:spPr>
          <a:xfrm>
            <a:off x="3319182"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4" name="Date Placeholder 3">
            <a:extLst>
              <a:ext uri="{FF2B5EF4-FFF2-40B4-BE49-F238E27FC236}">
                <a16:creationId xmlns:a16="http://schemas.microsoft.com/office/drawing/2014/main" id="{9B5C8507-8C99-F8F3-995E-2B1F90F96B81}"/>
              </a:ext>
            </a:extLst>
          </p:cNvPr>
          <p:cNvSpPr>
            <a:spLocks noGrp="1"/>
          </p:cNvSpPr>
          <p:nvPr>
            <p:ph type="dt" sz="half" idx="10"/>
          </p:nvPr>
        </p:nvSpPr>
        <p:spPr>
          <a:xfrm>
            <a:off x="430306" y="6356350"/>
            <a:ext cx="3576918"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BA811704-11F3-FEB4-3635-EAD8186D798D}"/>
              </a:ext>
            </a:extLst>
          </p:cNvPr>
          <p:cNvSpPr>
            <a:spLocks noGrp="1"/>
          </p:cNvSpPr>
          <p:nvPr>
            <p:ph type="ftr" sz="quarter" idx="11"/>
          </p:nvPr>
        </p:nvSpPr>
        <p:spPr>
          <a:xfrm>
            <a:off x="3426758" y="6356350"/>
            <a:ext cx="5365377"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165100" dir="2700000" algn="ctr" rotWithShape="0">
              <a:srgbClr val="000000">
                <a:alpha val="43137"/>
              </a:srgb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94A2283-3CFB-033A-D163-EB3690E4BBA2}"/>
              </a:ext>
            </a:extLst>
          </p:cNvPr>
          <p:cNvSpPr>
            <a:spLocks noGrp="1"/>
          </p:cNvSpPr>
          <p:nvPr>
            <p:ph type="dt" sz="half" idx="10"/>
          </p:nvPr>
        </p:nvSpPr>
        <p:spPr>
          <a:xfrm>
            <a:off x="295835" y="6356350"/>
            <a:ext cx="3679564" cy="365125"/>
          </a:xfrm>
        </p:spPr>
        <p:txBody>
          <a:bodyPr/>
          <a:lstStyle/>
          <a:p>
            <a:r>
              <a:rPr lang="en-US" b="1">
                <a:solidFill>
                  <a:schemeClr val="bg1"/>
                </a:solidFill>
              </a:rPr>
              <a:t>01/31/2024</a:t>
            </a:r>
            <a:endParaRPr lang="en-US" b="1" dirty="0">
              <a:solidFill>
                <a:schemeClr val="bg1"/>
              </a:solidFill>
            </a:endParaRPr>
          </a:p>
        </p:txBody>
      </p:sp>
      <p:sp>
        <p:nvSpPr>
          <p:cNvPr id="6" name="Footer Placeholder 5">
            <a:extLst>
              <a:ext uri="{FF2B5EF4-FFF2-40B4-BE49-F238E27FC236}">
                <a16:creationId xmlns:a16="http://schemas.microsoft.com/office/drawing/2014/main" id="{2FAF8403-A973-3629-8BD3-1BEE7218BD1A}"/>
              </a:ext>
            </a:extLst>
          </p:cNvPr>
          <p:cNvSpPr>
            <a:spLocks noGrp="1"/>
          </p:cNvSpPr>
          <p:nvPr>
            <p:ph type="ftr" sz="quarter" idx="11"/>
          </p:nvPr>
        </p:nvSpPr>
        <p:spPr>
          <a:xfrm>
            <a:off x="3225053" y="6356350"/>
            <a:ext cx="5519346" cy="365125"/>
          </a:xfrm>
        </p:spPr>
        <p:txBody>
          <a:bodyPr/>
          <a:lstStyle/>
          <a:p>
            <a:r>
              <a:rPr lang="en-US" b="1">
                <a:solidFill>
                  <a:schemeClr val="bg1"/>
                </a:solidFill>
              </a:rPr>
              <a:t>NDC London 2024</a:t>
            </a:r>
            <a:endParaRPr lang="en-US" b="1" dirty="0">
              <a:solidFill>
                <a:schemeClr val="bg1"/>
              </a:solidFill>
            </a:endParaRPr>
          </a:p>
        </p:txBody>
      </p:sp>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5"/>
            <a:ext cx="10515600" cy="3118908"/>
          </a:xfrm>
          <a:effectLst>
            <a:outerShdw blurRad="50800" dist="165100" dir="2700000" algn="ctr" rotWithShape="0">
              <a:srgbClr val="000000">
                <a:alpha val="43137"/>
              </a:srgbClr>
            </a:outerShdw>
          </a:effectLst>
        </p:spPr>
        <p:txBody>
          <a:bodyPr/>
          <a:lstStyle/>
          <a:p>
            <a:r>
              <a:rPr lang="en-US" dirty="0"/>
              <a:t>What is Accessibility?</a:t>
            </a:r>
          </a:p>
          <a:p>
            <a:r>
              <a:rPr lang="en-US" dirty="0"/>
              <a:t>Why?</a:t>
            </a:r>
          </a:p>
          <a:p>
            <a:r>
              <a:rPr lang="en-US" dirty="0"/>
              <a:t>How to decide what is Accessible</a:t>
            </a:r>
          </a:p>
          <a:p>
            <a:r>
              <a:rPr lang="en-US" dirty="0"/>
              <a:t>Building A11y Test Plans &amp; Processes</a:t>
            </a:r>
          </a:p>
          <a:p>
            <a:r>
              <a:rPr lang="en-US" dirty="0"/>
              <a:t>Tools &amp; Resources</a:t>
            </a:r>
          </a:p>
        </p:txBody>
      </p:sp>
      <p:sp>
        <p:nvSpPr>
          <p:cNvPr id="4" name="Date Placeholder 3">
            <a:extLst>
              <a:ext uri="{FF2B5EF4-FFF2-40B4-BE49-F238E27FC236}">
                <a16:creationId xmlns:a16="http://schemas.microsoft.com/office/drawing/2014/main" id="{DB3F26DD-8951-D230-0FE3-B8BF66C8113F}"/>
              </a:ext>
            </a:extLst>
          </p:cNvPr>
          <p:cNvSpPr>
            <a:spLocks noGrp="1"/>
          </p:cNvSpPr>
          <p:nvPr>
            <p:ph type="dt" sz="half" idx="10"/>
          </p:nvPr>
        </p:nvSpPr>
        <p:spPr>
          <a:xfrm>
            <a:off x="358588" y="6356350"/>
            <a:ext cx="3711388"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81999CED-01A4-1115-21C1-CFF24AA5AEA4}"/>
              </a:ext>
            </a:extLst>
          </p:cNvPr>
          <p:cNvSpPr>
            <a:spLocks noGrp="1"/>
          </p:cNvSpPr>
          <p:nvPr>
            <p:ph type="ftr" sz="quarter" idx="11"/>
          </p:nvPr>
        </p:nvSpPr>
        <p:spPr>
          <a:xfrm>
            <a:off x="3319182" y="6356350"/>
            <a:ext cx="5567082"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3F6D529E-D8E6-5FA8-BD85-14312F58C035}"/>
              </a:ext>
            </a:extLst>
          </p:cNvPr>
          <p:cNvSpPr>
            <a:spLocks noGrp="1"/>
          </p:cNvSpPr>
          <p:nvPr>
            <p:ph type="dt" sz="half" idx="10"/>
          </p:nvPr>
        </p:nvSpPr>
        <p:spPr>
          <a:xfrm>
            <a:off x="376518" y="6356350"/>
            <a:ext cx="3729317"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AF4593C0-78E5-0D84-137C-2BC5639F0C9B}"/>
              </a:ext>
            </a:extLst>
          </p:cNvPr>
          <p:cNvSpPr>
            <a:spLocks noGrp="1"/>
          </p:cNvSpPr>
          <p:nvPr>
            <p:ph type="ftr" sz="quarter" idx="11"/>
          </p:nvPr>
        </p:nvSpPr>
        <p:spPr>
          <a:xfrm>
            <a:off x="3346077" y="6356350"/>
            <a:ext cx="5593976"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5E5765A-8578-3377-F5AF-A8FF42083669}"/>
              </a:ext>
            </a:extLst>
          </p:cNvPr>
          <p:cNvSpPr>
            <a:spLocks noGrp="1"/>
          </p:cNvSpPr>
          <p:nvPr>
            <p:ph type="dt" sz="half" idx="10"/>
          </p:nvPr>
        </p:nvSpPr>
        <p:spPr>
          <a:xfrm>
            <a:off x="412376" y="6356350"/>
            <a:ext cx="366656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DF344760-C8E5-8E55-E4C4-78944B3BBFBA}"/>
              </a:ext>
            </a:extLst>
          </p:cNvPr>
          <p:cNvSpPr>
            <a:spLocks noGrp="1"/>
          </p:cNvSpPr>
          <p:nvPr>
            <p:ph type="ftr" sz="quarter" idx="11"/>
          </p:nvPr>
        </p:nvSpPr>
        <p:spPr>
          <a:xfrm>
            <a:off x="3399864" y="6356350"/>
            <a:ext cx="549984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258957"/>
            <a:ext cx="7542007" cy="4918006"/>
          </a:xfrm>
          <a:effectLst>
            <a:outerShdw blurRad="50800" dist="165100" dir="2700000" algn="ctr" rotWithShape="0">
              <a:srgbClr val="000000">
                <a:alpha val="43137"/>
              </a:srgbClr>
            </a:outerShdw>
          </a:effectLst>
        </p:spPr>
        <p:txBody>
          <a:bodyPr>
            <a:noAutofit/>
          </a:bodyPr>
          <a:lstStyle/>
          <a:p>
            <a:r>
              <a:rPr lang="en-US" sz="2000" b="1" dirty="0"/>
              <a:t>Guidelines</a:t>
            </a:r>
          </a:p>
          <a:p>
            <a:pPr lvl="1"/>
            <a:r>
              <a:rPr lang="en-US" sz="2000" dirty="0"/>
              <a:t>Web Content Accessibility Guidelines (WCAG)</a:t>
            </a:r>
          </a:p>
          <a:p>
            <a:pPr lvl="1"/>
            <a:r>
              <a:rPr lang="en-US" sz="2000" dirty="0"/>
              <a:t>International Standards Organization (ISO)</a:t>
            </a:r>
          </a:p>
          <a:p>
            <a:pPr lvl="1"/>
            <a:r>
              <a:rPr lang="en-US" sz="2000" dirty="0"/>
              <a:t> Portable Document Format (PDF / UA)</a:t>
            </a:r>
          </a:p>
          <a:p>
            <a:r>
              <a:rPr lang="en-US" sz="2000" b="1" dirty="0"/>
              <a:t>Regulations</a:t>
            </a:r>
          </a:p>
          <a:p>
            <a:pPr lvl="1"/>
            <a:r>
              <a:rPr lang="en-US" sz="2000" dirty="0"/>
              <a:t>Equality Act 2010 (EQA)</a:t>
            </a:r>
          </a:p>
          <a:p>
            <a:pPr lvl="1"/>
            <a:r>
              <a:rPr lang="en-US" sz="2000" dirty="0"/>
              <a:t>Public Sector Bodies (Websites and Mobile Applications) (No. 2) Accessibility Regulations 2018</a:t>
            </a:r>
          </a:p>
          <a:p>
            <a:pPr lvl="1"/>
            <a:r>
              <a:rPr lang="en-US" sz="2000" dirty="0"/>
              <a:t>European Accessibility Act (EAA) (or the Disability Discrimination Act 1995 in Northern Ireland)</a:t>
            </a:r>
            <a:endParaRPr lang="en-US" sz="1600" dirty="0"/>
          </a:p>
          <a:p>
            <a:pPr lvl="1"/>
            <a:r>
              <a:rPr lang="en-US" sz="2000" dirty="0"/>
              <a:t>Learn more at:</a:t>
            </a:r>
          </a:p>
          <a:p>
            <a:pPr lvl="2"/>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dirty="0">
              <a:solidFill>
                <a:schemeClr val="accent3">
                  <a:lumMod val="20000"/>
                  <a:lumOff val="80000"/>
                </a:schemeClr>
              </a:solidFill>
            </a:endParaRPr>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249489" y="2293945"/>
            <a:ext cx="3942511" cy="3414697"/>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4" name="Date Placeholder 3">
            <a:extLst>
              <a:ext uri="{FF2B5EF4-FFF2-40B4-BE49-F238E27FC236}">
                <a16:creationId xmlns:a16="http://schemas.microsoft.com/office/drawing/2014/main" id="{5BABC47F-A30C-26DE-6132-19B0F68E30BE}"/>
              </a:ext>
            </a:extLst>
          </p:cNvPr>
          <p:cNvSpPr>
            <a:spLocks noGrp="1"/>
          </p:cNvSpPr>
          <p:nvPr>
            <p:ph type="dt" sz="half" idx="10"/>
          </p:nvPr>
        </p:nvSpPr>
        <p:spPr>
          <a:xfrm>
            <a:off x="376518" y="6356350"/>
            <a:ext cx="3648635"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F0A45F28-1407-2EB5-8236-7B1EDB7268EC}"/>
              </a:ext>
            </a:extLst>
          </p:cNvPr>
          <p:cNvSpPr>
            <a:spLocks noGrp="1"/>
          </p:cNvSpPr>
          <p:nvPr>
            <p:ph type="ftr" sz="quarter" idx="11"/>
          </p:nvPr>
        </p:nvSpPr>
        <p:spPr>
          <a:xfrm>
            <a:off x="3346076" y="6356350"/>
            <a:ext cx="5472953" cy="365125"/>
          </a:xfrm>
        </p:spPr>
        <p:txBody>
          <a:bodyPr/>
          <a:lstStyle/>
          <a:p>
            <a:r>
              <a:rPr lang="en-US" b="1" dirty="0">
                <a:solidFill>
                  <a:schemeClr val="bg1"/>
                </a:solidFill>
              </a:rPr>
              <a:t>NDC London 2024</a:t>
            </a:r>
          </a:p>
        </p:txBody>
      </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a:t>Importance of User Feedback</a:t>
            </a:r>
            <a:endParaRPr lang="en-US" dirty="0"/>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3" name="Date Placeholder 2">
            <a:extLst>
              <a:ext uri="{FF2B5EF4-FFF2-40B4-BE49-F238E27FC236}">
                <a16:creationId xmlns:a16="http://schemas.microsoft.com/office/drawing/2014/main" id="{A40856E5-CF32-178D-B1A4-C13E190CD658}"/>
              </a:ext>
            </a:extLst>
          </p:cNvPr>
          <p:cNvSpPr>
            <a:spLocks noGrp="1"/>
          </p:cNvSpPr>
          <p:nvPr>
            <p:ph type="dt" sz="half" idx="10"/>
          </p:nvPr>
        </p:nvSpPr>
        <p:spPr>
          <a:xfrm>
            <a:off x="394447" y="6356350"/>
            <a:ext cx="3684494" cy="365125"/>
          </a:xfrm>
        </p:spPr>
        <p:txBody>
          <a:bodyPr/>
          <a:lstStyle/>
          <a:p>
            <a:r>
              <a:rPr lang="en-US" b="1">
                <a:solidFill>
                  <a:schemeClr val="bg1"/>
                </a:solidFill>
              </a:rPr>
              <a:t>01/31/2024</a:t>
            </a:r>
            <a:endParaRPr lang="en-US" b="1" dirty="0">
              <a:solidFill>
                <a:schemeClr val="bg1"/>
              </a:solidFill>
            </a:endParaRPr>
          </a:p>
        </p:txBody>
      </p:sp>
      <p:sp>
        <p:nvSpPr>
          <p:cNvPr id="4" name="Footer Placeholder 3">
            <a:extLst>
              <a:ext uri="{FF2B5EF4-FFF2-40B4-BE49-F238E27FC236}">
                <a16:creationId xmlns:a16="http://schemas.microsoft.com/office/drawing/2014/main" id="{9045C2CF-D0EF-D0FF-E08C-C67A1E388FE1}"/>
              </a:ext>
            </a:extLst>
          </p:cNvPr>
          <p:cNvSpPr>
            <a:spLocks noGrp="1"/>
          </p:cNvSpPr>
          <p:nvPr>
            <p:ph type="ftr" sz="quarter" idx="11"/>
          </p:nvPr>
        </p:nvSpPr>
        <p:spPr>
          <a:xfrm>
            <a:off x="3372970" y="6356350"/>
            <a:ext cx="5526741" cy="365125"/>
          </a:xfrm>
        </p:spPr>
        <p:txBody>
          <a:bodyPr/>
          <a:lstStyle/>
          <a:p>
            <a:r>
              <a:rPr lang="en-US" b="1">
                <a:solidFill>
                  <a:schemeClr val="bg1"/>
                </a:solidFill>
              </a:rPr>
              <a:t>NDC London 2024</a:t>
            </a:r>
            <a:endParaRPr lang="en-US" b="1" dirty="0">
              <a:solidFill>
                <a:schemeClr val="bg1"/>
              </a:solidFill>
            </a:endParaRPr>
          </a:p>
        </p:txBody>
      </p:sp>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10515600" cy="1325563"/>
          </a:xfrm>
        </p:spPr>
        <p:txBody>
          <a:bodyPr/>
          <a:lstStyle/>
          <a:p>
            <a:r>
              <a:rPr lang="en-US" dirty="0"/>
              <a:t>Building A11y Test Plans &amp; Processes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257875"/>
            <a:ext cx="7800191" cy="4333128"/>
          </a:xfrm>
          <a:effectLst>
            <a:outerShdw blurRad="50800" dist="165100" dir="2700000" algn="ctr" rotWithShape="0">
              <a:srgbClr val="000000">
                <a:alpha val="43137"/>
              </a:srgbClr>
            </a:outerShdw>
          </a:effectLst>
        </p:spPr>
        <p:txBody>
          <a:bodyPr>
            <a:normAutofit lnSpcReduction="10000"/>
          </a:bodyPr>
          <a:lstStyle/>
          <a:p>
            <a:r>
              <a:rPr lang="en-US" sz="1800" dirty="0"/>
              <a:t>Shift left</a:t>
            </a:r>
          </a:p>
          <a:p>
            <a:r>
              <a:rPr lang="en-US" sz="1800" dirty="0"/>
              <a:t>WCAG foundation</a:t>
            </a:r>
          </a:p>
          <a:p>
            <a:r>
              <a:rPr lang="en-US" sz="1800" dirty="0"/>
              <a:t>Manual and Automated</a:t>
            </a:r>
          </a:p>
          <a:p>
            <a:r>
              <a:rPr lang="en-US" sz="1800" dirty="0"/>
              <a:t>Nothing without us</a:t>
            </a:r>
          </a:p>
          <a:p>
            <a:r>
              <a:rPr lang="en-US" sz="1800" dirty="0"/>
              <a:t>Screen reader and Keyboard accessible</a:t>
            </a:r>
          </a:p>
          <a:p>
            <a:r>
              <a:rPr lang="en-US" sz="1800" dirty="0"/>
              <a:t>Customize test methods for different environments:</a:t>
            </a:r>
          </a:p>
          <a:p>
            <a:pPr lvl="1"/>
            <a:r>
              <a:rPr lang="en-US" sz="1800" dirty="0"/>
              <a:t>Desktop, Mobile, Mobile Web, Native App</a:t>
            </a:r>
          </a:p>
          <a:p>
            <a:pPr lvl="1"/>
            <a:r>
              <a:rPr lang="en-US" sz="1800" dirty="0"/>
              <a:t>Chrome, Firefox, Edge, or other browsers</a:t>
            </a:r>
          </a:p>
          <a:p>
            <a:r>
              <a:rPr lang="en-US" sz="1800" dirty="0"/>
              <a:t>Example Test Methods/Plans:</a:t>
            </a:r>
          </a:p>
          <a:p>
            <a:pPr lvl="1"/>
            <a:r>
              <a:rPr lang="en-US" sz="18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VGAR</a:t>
            </a:r>
            <a:r>
              <a:rPr lang="en-US" sz="1800" dirty="0"/>
              <a:t> – Visa Global Accessibility Requirements</a:t>
            </a:r>
          </a:p>
          <a:p>
            <a:pPr lvl="1"/>
            <a:r>
              <a:rPr lang="en-US" sz="1800" b="1"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Section 508 ICT Testing Baseline for Web</a:t>
            </a:r>
            <a:r>
              <a:rPr lang="en-US" sz="1800" b="1" dirty="0"/>
              <a:t> </a:t>
            </a:r>
            <a:r>
              <a:rPr lang="en-US" sz="1800" dirty="0"/>
              <a:t>- This Baseline identifies the minimum requirements of any test process used to determine conformance of web content with the Revised Section 508 of the Rehabilitation Act of 1973, as amended (29 U.S.C. 794d)</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a:solidFill>
                  <a:schemeClr val="bg1"/>
                </a:solidFill>
              </a:rPr>
              <a:t>01/31/2024</a:t>
            </a:r>
            <a:endParaRPr lang="en-US" b="1" dirty="0">
              <a:solidFill>
                <a:schemeClr val="bg1"/>
              </a:solidFill>
            </a:endParaRP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2" name="Date Placeholder 1">
            <a:extLst>
              <a:ext uri="{FF2B5EF4-FFF2-40B4-BE49-F238E27FC236}">
                <a16:creationId xmlns:a16="http://schemas.microsoft.com/office/drawing/2014/main" id="{F5564650-8417-FCA4-7DAA-9ED5F4078BF2}"/>
              </a:ext>
            </a:extLst>
          </p:cNvPr>
          <p:cNvSpPr>
            <a:spLocks noGrp="1"/>
          </p:cNvSpPr>
          <p:nvPr>
            <p:ph type="dt" sz="half" idx="10"/>
          </p:nvPr>
        </p:nvSpPr>
        <p:spPr>
          <a:xfrm>
            <a:off x="394446" y="6356350"/>
            <a:ext cx="3639671" cy="365125"/>
          </a:xfrm>
        </p:spPr>
        <p:txBody>
          <a:bodyPr/>
          <a:lstStyle/>
          <a:p>
            <a:r>
              <a:rPr lang="en-US" b="1">
                <a:solidFill>
                  <a:schemeClr val="bg1"/>
                </a:solidFill>
              </a:rPr>
              <a:t>01/31/2024</a:t>
            </a:r>
            <a:endParaRPr lang="en-US" b="1" dirty="0">
              <a:solidFill>
                <a:schemeClr val="bg1"/>
              </a:solidFill>
            </a:endParaRPr>
          </a:p>
        </p:txBody>
      </p:sp>
      <p:sp>
        <p:nvSpPr>
          <p:cNvPr id="3" name="Footer Placeholder 2">
            <a:extLst>
              <a:ext uri="{FF2B5EF4-FFF2-40B4-BE49-F238E27FC236}">
                <a16:creationId xmlns:a16="http://schemas.microsoft.com/office/drawing/2014/main" id="{B26B0D77-503E-F071-F898-69BD25FE219E}"/>
              </a:ext>
            </a:extLst>
          </p:cNvPr>
          <p:cNvSpPr>
            <a:spLocks noGrp="1"/>
          </p:cNvSpPr>
          <p:nvPr>
            <p:ph type="ftr" sz="quarter" idx="11"/>
          </p:nvPr>
        </p:nvSpPr>
        <p:spPr>
          <a:xfrm>
            <a:off x="3372970" y="6356350"/>
            <a:ext cx="5459507" cy="365125"/>
          </a:xfrm>
        </p:spPr>
        <p:txBody>
          <a:bodyPr/>
          <a:lstStyle/>
          <a:p>
            <a:r>
              <a:rPr lang="en-US" b="1">
                <a:solidFill>
                  <a:schemeClr val="bg1"/>
                </a:solidFill>
              </a:rPr>
              <a:t>NDC London 2024</a:t>
            </a:r>
            <a:endParaRPr lang="en-US" b="1" dirty="0">
              <a:solidFill>
                <a:schemeClr val="bg1"/>
              </a:solidFill>
            </a:endParaRPr>
          </a:p>
        </p:txBody>
      </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1122</TotalTime>
  <Words>1893</Words>
  <Application>Microsoft Office PowerPoint</Application>
  <PresentationFormat>Widescreen</PresentationFormat>
  <Paragraphs>248</Paragraphs>
  <Slides>22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Franklin Gothic Book</vt:lpstr>
      <vt:lpstr>Franklin Gothic Demi</vt:lpstr>
      <vt:lpstr>Inter</vt:lpstr>
      <vt:lpstr>itc-giovanni</vt:lpstr>
      <vt:lpstr>Open Sans</vt:lpstr>
      <vt:lpstr>Wingdings</vt:lpstr>
      <vt:lpstr>Office Theme</vt:lpstr>
      <vt:lpstr>Accessibility Testing 101</vt:lpstr>
      <vt:lpstr>Disclaimer</vt:lpstr>
      <vt:lpstr>Overview</vt:lpstr>
      <vt:lpstr>What is Accessibility?</vt:lpstr>
      <vt:lpstr>Why?</vt:lpstr>
      <vt:lpstr>How to decide what is accessible</vt:lpstr>
      <vt:lpstr>Importance of User Feedback</vt:lpstr>
      <vt:lpstr>Building A11y Test Plans &amp; Processes</vt:lpstr>
      <vt:lpstr>Tools &amp; Resources</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41</cp:revision>
  <dcterms:created xsi:type="dcterms:W3CDTF">2023-11-07T06:42:14Z</dcterms:created>
  <dcterms:modified xsi:type="dcterms:W3CDTF">2024-01-29T23:35:45Z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